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0" x="0"/>
            <a:ext cy="6901800" cx="91440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9" name="Shape 9"/>
          <p:cNvSpPr/>
          <p:nvPr/>
        </p:nvSpPr>
        <p:spPr>
          <a:xfrm flipH="1">
            <a:off y="16052" x="-3832"/>
            <a:ext cy="6881034" cx="10925833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0" name="Shape 10"/>
          <p:cNvSpPr/>
          <p:nvPr/>
        </p:nvSpPr>
        <p:spPr>
          <a:xfrm flipH="1">
            <a:off y="881" x="14659"/>
            <a:ext cy="6881034" cx="10500940"/>
          </a:xfrm>
          <a:custGeom>
            <a:pathLst>
              <a:path w="24279631" extrusionOk="0" h="6863875">
                <a:moveTo>
                  <a:pt y="0" x="9291599"/>
                </a:moveTo>
                <a:lnTo>
                  <a:pt y="5875" x="24279631"/>
                </a:lnTo>
                <a:lnTo>
                  <a:pt y="6863875" x="24250422"/>
                </a:lnTo>
                <a:lnTo>
                  <a:pt y="6858000" x="8740466"/>
                </a:lnTo>
                <a:cubicBezTo>
                  <a:pt y="3062308" x="0"/>
                  <a:pt y="312298" x="7449035"/>
                  <a:pt y="0" x="9291599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/>
        </p:txBody>
      </p:sp>
      <p:sp>
        <p:nvSpPr>
          <p:cNvPr id="11" name="Shape 11"/>
          <p:cNvSpPr/>
          <p:nvPr/>
        </p:nvSpPr>
        <p:spPr>
          <a:xfrm>
            <a:off y="-881" x="-846666"/>
            <a:ext cy="6906895" cx="2167466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2" name="Shape 12"/>
          <p:cNvSpPr/>
          <p:nvPr/>
        </p:nvSpPr>
        <p:spPr>
          <a:xfrm rot="10800000" flipH="1">
            <a:off y="-4974" x="-524933"/>
            <a:ext cy="6906895" cx="1403434"/>
          </a:xfrm>
          <a:custGeom>
            <a:pathLst>
              <a:path w="2167467" extrusionOk="0" h="6180667">
                <a:moveTo>
                  <a:pt y="0" x="939800"/>
                </a:moveTo>
                <a:lnTo>
                  <a:pt y="5881" x="1905000"/>
                </a:lnTo>
                <a:cubicBezTo>
                  <a:pt y="1035992" x="2167467"/>
                  <a:pt y="1848556" x="0"/>
                  <a:pt y="6180667" x="1896533"/>
                </a:cubicBezTo>
                <a:lnTo>
                  <a:pt y="6180667" x="939800"/>
                </a:lnTo>
                <a:lnTo>
                  <a:pt y="0" x="93980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3" name="Shape 13"/>
          <p:cNvSpPr txBox="1"/>
          <p:nvPr>
            <p:ph type="ctrTitle"/>
          </p:nvPr>
        </p:nvSpPr>
        <p:spPr>
          <a:xfrm>
            <a:off y="1656080" x="1082040"/>
            <a:ext cy="1470000" cx="70509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3048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1" cap="none" baseline="0" sz="48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3230880" x="1082040"/>
            <a:ext cy="925499" cx="7035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 indent="152400" mar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trike="noStrike" u="none" b="0" cap="none" baseline="0" sz="2400" i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ITLE_AND_BODY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y="1658990" x="457200"/>
            <a:ext cy="48401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baseline="0"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" name="Shape 18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0" name="Shape 20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ITLE_AND_TWO_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4" name="Shape 24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5" name="Shape 2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y="1658990" x="457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  <p:sp>
        <p:nvSpPr>
          <p:cNvPr id="27" name="Shape 27"/>
          <p:cNvSpPr txBox="1"/>
          <p:nvPr>
            <p:ph idx="2" type="body"/>
          </p:nvPr>
        </p:nvSpPr>
        <p:spPr>
          <a:xfrm>
            <a:off y="1658990" x="4648200"/>
            <a:ext cy="4840199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_ONLY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 rot="10800000" flipH="1">
            <a:off y="-4700" x="-348182"/>
            <a:ext cy="6862700" cx="1723519"/>
          </a:xfrm>
          <a:custGeom>
            <a:pathLst>
              <a:path w="4476675" extrusionOk="0" h="6879900">
                <a:moveTo>
                  <a:pt y="16025" x="4476676"/>
                </a:moveTo>
                <a:lnTo>
                  <a:pt y="0" x="879695"/>
                </a:lnTo>
                <a:cubicBezTo>
                  <a:pt y="2293300" x="886211"/>
                  <a:pt y="4586600" x="892726"/>
                  <a:pt y="6879900" x="899242"/>
                </a:cubicBezTo>
                <a:lnTo>
                  <a:pt y="6861462" x="3909760"/>
                </a:lnTo>
                <a:cubicBezTo>
                  <a:pt y="3547544" x="0"/>
                  <a:pt y="1824359" x="1695771"/>
                  <a:pt y="16025" x="447667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0" name="Shape 30"/>
          <p:cNvSpPr/>
          <p:nvPr/>
        </p:nvSpPr>
        <p:spPr>
          <a:xfrm rot="10800000" flipH="1">
            <a:off y="-4700" x="-1118653"/>
            <a:ext cy="6862700" cx="3100650"/>
          </a:xfrm>
          <a:custGeom>
            <a:pathLst>
              <a:path w="8053639" extrusionOk="0" h="6879900">
                <a:moveTo>
                  <a:pt y="16025" x="4696126"/>
                </a:moveTo>
                <a:lnTo>
                  <a:pt y="0" x="2920537"/>
                </a:lnTo>
                <a:cubicBezTo>
                  <a:pt y="2293300" x="2927053"/>
                  <a:pt y="4586600" x="2933568"/>
                  <a:pt y="6879900" x="2940084"/>
                </a:cubicBezTo>
                <a:lnTo>
                  <a:pt y="6861462" x="4085318"/>
                </a:lnTo>
                <a:cubicBezTo>
                  <a:pt y="4651267" x="8053639"/>
                  <a:pt y="3113439" x="0"/>
                  <a:pt y="16025" x="4696126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%" r="100%"/>
            </a:path>
            <a:tileRect b="-100%" l="-100%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1" name="Shape 31"/>
          <p:cNvSpPr/>
          <p:nvPr/>
        </p:nvSpPr>
        <p:spPr>
          <a:xfrm rot="10800000">
            <a:off y="-6969" x="8088846"/>
            <a:ext cy="6864969" cx="1100667"/>
          </a:xfrm>
          <a:custGeom>
            <a:pathLst>
              <a:path w="1100668" extrusionOk="0" h="6916846">
                <a:moveTo>
                  <a:pt y="11711" x="0"/>
                </a:moveTo>
                <a:lnTo>
                  <a:pt y="0" x="956734"/>
                </a:lnTo>
                <a:cubicBezTo>
                  <a:pt y="3419922" x="33869"/>
                  <a:pt y="4504457" x="220135"/>
                  <a:pt y="6916846" x="1100668"/>
                </a:cubicBezTo>
                <a:lnTo>
                  <a:pt y="6916846" x="0"/>
                </a:lnTo>
                <a:lnTo>
                  <a:pt y="11711" x="0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b="1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34" name="Shape 34"/>
          <p:cNvGrpSpPr/>
          <p:nvPr/>
        </p:nvGrpSpPr>
        <p:grpSpPr>
          <a:xfrm>
            <a:off y="4933386" x="-6264"/>
            <a:ext cy="3100650" cx="9150267"/>
            <a:chOff y="4933386" x="-6264"/>
            <a:chExt cy="3100650" cx="9150267"/>
          </a:xfrm>
        </p:grpSpPr>
        <p:sp>
          <p:nvSpPr>
            <p:cNvPr id="35" name="Shape 35"/>
            <p:cNvSpPr/>
            <p:nvPr/>
          </p:nvSpPr>
          <p:spPr>
            <a:xfrm>
              <a:off y="5537200" x="-7"/>
              <a:ext cy="1574769" cx="9144008"/>
            </a:xfrm>
            <a:custGeom>
              <a:pathLst>
                <a:path w="9144009" extrusionOk="0" h="1257301">
                  <a:moveTo>
                    <a:pt y="266700" x="5"/>
                  </a:moveTo>
                  <a:cubicBezTo>
                    <a:pt y="1257301" x="8115305"/>
                    <a:pt y="0" x="7620009"/>
                    <a:pt y="186267" x="9144009"/>
                  </a:cubicBezTo>
                  <a:cubicBezTo>
                    <a:pt y="441678" x="9144008"/>
                    <a:pt y="818763" x="9143998"/>
                    <a:pt y="1074174" x="9143997"/>
                  </a:cubicBezTo>
                  <a:lnTo>
                    <a:pt y="1086874" x="0"/>
                  </a:lnTo>
                  <a:cubicBezTo>
                    <a:pt y="854041" x="0"/>
                    <a:pt y="499533" x="5"/>
                    <a:pt y="266700" x="5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6" name="Shape 36"/>
            <p:cNvSpPr/>
            <p:nvPr/>
          </p:nvSpPr>
          <p:spPr>
            <a:xfrm rot="5400000" flipH="1">
              <a:off y="1908578" x="3018543"/>
              <a:ext cy="9150266" cx="3100650"/>
            </a:xfrm>
            <a:custGeom>
              <a:pathLst>
                <a:path w="8053639" extrusionOk="0" h="6879900">
                  <a:moveTo>
                    <a:pt y="16025" x="4696126"/>
                  </a:moveTo>
                  <a:lnTo>
                    <a:pt y="0" x="2920537"/>
                  </a:lnTo>
                  <a:cubicBezTo>
                    <a:pt y="2293300" x="2927053"/>
                    <a:pt y="4586600" x="2933568"/>
                    <a:pt y="6879900" x="2940084"/>
                  </a:cubicBezTo>
                  <a:lnTo>
                    <a:pt y="6861462" x="4085318"/>
                  </a:lnTo>
                  <a:cubicBezTo>
                    <a:pt y="4651267" x="8053639"/>
                    <a:pt y="3113439" x="0"/>
                    <a:pt y="16025" x="4696126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%" r="100%"/>
              </a:path>
              <a:tileRect b="-100%" l="-100%"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7" name="Shape 37"/>
            <p:cNvSpPr/>
            <p:nvPr/>
          </p:nvSpPr>
          <p:spPr>
            <a:xfrm>
              <a:off y="5740400" x="-7"/>
              <a:ext cy="1574769" cx="9144010"/>
            </a:xfrm>
            <a:custGeom>
              <a:pathLst>
                <a:path w="9144011" extrusionOk="0" h="1257301">
                  <a:moveTo>
                    <a:pt y="266700" x="7"/>
                  </a:moveTo>
                  <a:cubicBezTo>
                    <a:pt y="1257301" x="8115307"/>
                    <a:pt y="0" x="7620011"/>
                    <a:pt y="186267" x="9144011"/>
                  </a:cubicBezTo>
                  <a:lnTo>
                    <a:pt y="921775" x="9144011"/>
                  </a:lnTo>
                  <a:lnTo>
                    <a:pt y="931914" x="0"/>
                  </a:lnTo>
                  <a:cubicBezTo>
                    <a:pt y="699081" x="0"/>
                    <a:pt y="499533" x="7"/>
                    <a:pt y="266700" x="7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8" name="Shape 38"/>
          <p:cNvSpPr txBox="1"/>
          <p:nvPr>
            <p:ph idx="1" type="body"/>
          </p:nvPr>
        </p:nvSpPr>
        <p:spPr>
          <a:xfrm>
            <a:off y="5367337" x="1792288"/>
            <a:ext cy="804899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indent="152400" marL="0">
              <a:buSzPct val="100000"/>
              <a:buFont typeface="Trebuchet MS"/>
              <a:buNone/>
              <a:defRPr sz="2400"/>
            </a:lvl1pPr>
            <a:lvl2pPr algn="ctr" rtl="0" indent="152400" marL="0">
              <a:buSzPct val="100000"/>
              <a:buFont typeface="Trebuchet MS"/>
              <a:buNone/>
              <a:defRPr sz="2400"/>
            </a:lvl2pPr>
            <a:lvl3pPr algn="ctr" rtl="0" indent="152400" marL="0">
              <a:buSzPct val="100000"/>
              <a:buFont typeface="Trebuchet MS"/>
              <a:buNone/>
              <a:defRPr sz="2400"/>
            </a:lvl3pPr>
            <a:lvl4pPr algn="ctr" rtl="0" indent="152400" marL="0">
              <a:buSzPct val="100000"/>
              <a:buFont typeface="Trebuchet MS"/>
              <a:buNone/>
              <a:defRPr sz="2400"/>
            </a:lvl4pPr>
            <a:lvl5pPr algn="ctr" rtl="0" indent="152400" marL="0">
              <a:buSzPct val="100000"/>
              <a:buFont typeface="Trebuchet MS"/>
              <a:buNone/>
              <a:defRPr sz="2400"/>
            </a:lvl5pPr>
            <a:lvl6pPr algn="ctr" rtl="0" indent="152400" marL="0">
              <a:buSzPct val="100000"/>
              <a:buFont typeface="Trebuchet MS"/>
              <a:buNone/>
              <a:defRPr sz="2400"/>
            </a:lvl6pPr>
            <a:lvl7pPr algn="ctr" rtl="0" indent="152400" marL="0">
              <a:buSzPct val="100000"/>
              <a:buFont typeface="Trebuchet MS"/>
              <a:buNone/>
              <a:defRPr sz="2400"/>
            </a:lvl7pPr>
            <a:lvl8pPr algn="ctr" rtl="0" indent="152400" marL="0">
              <a:buSzPct val="100000"/>
              <a:buFont typeface="Trebuchet MS"/>
              <a:buNone/>
              <a:defRPr sz="2400"/>
            </a:lvl8pPr>
            <a:lvl9pPr algn="ctr" rtl="0" indent="152400" marL="0">
              <a:buSzPct val="100000"/>
              <a:buFont typeface="Trebuchet MS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325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254000" mar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trike="noStrike" u="none" b="1" cap="none" baseline="0" sz="4000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727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32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 indent="-285750" marL="74295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8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 indent="-228600" marL="114300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 indent="-228600" marL="16002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 indent="-228600" marL="20574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 indent="-228600" marL="25146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 indent="-228600" marL="297180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 indent="-228600" marL="342900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 indent="-228600" marL="388620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trike="noStrike" u="none" b="0" cap="none" baseline="0" sz="2000" i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4"/><Relationship Target="../media/image02.png" Type="http://schemas.openxmlformats.org/officeDocument/2006/relationships/image" Id="rId3"/><Relationship Target="../media/image00.png" Type="http://schemas.openxmlformats.org/officeDocument/2006/relationships/image" Id="rId6"/><Relationship Target="../media/image03.png" Type="http://schemas.openxmlformats.org/officeDocument/2006/relationships/image" Id="rId5"/><Relationship Target="../media/image04.jpg" Type="http://schemas.openxmlformats.org/officeDocument/2006/relationships/image" Id="rId8"/><Relationship Target="../media/image05.gif" Type="http://schemas.openxmlformats.org/officeDocument/2006/relationships/image" Id="rId7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y="999150" x="3962100"/>
            <a:ext cy="3744899" cx="51819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Felix Bloch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Edward Purcell 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Spin used to analyze structure of molecules in solids and liquids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“Nuclear Magnetic Resonance”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Flipping magnetic nuclei from induced radio waves and then measure the output energy from returning to their original state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Similar to “photo-electric effect” in this respect</a:t>
            </a:r>
          </a:p>
          <a:p>
            <a:pPr rtl="0" lvl="0" indent="-342900" marL="457200">
              <a:buClr>
                <a:schemeClr val="dk2"/>
              </a:buClr>
              <a:buSzPct val="100000"/>
              <a:buFont typeface="Trebuchet MS"/>
              <a:buChar char="●"/>
            </a:pPr>
            <a:r>
              <a:rPr sz="1800" lang="en"/>
              <a:t>Breakthrough for discovering chemical makeup of solids and liquids without affecting it in “any perceptible way”</a:t>
            </a:r>
          </a:p>
          <a:p>
            <a:r>
              <a:t/>
            </a:r>
          </a:p>
        </p:txBody>
      </p:sp>
      <p:sp>
        <p:nvSpPr>
          <p:cNvPr id="42" name="Shape 42"/>
          <p:cNvSpPr txBox="1"/>
          <p:nvPr>
            <p:ph type="title"/>
          </p:nvPr>
        </p:nvSpPr>
        <p:spPr>
          <a:xfrm>
            <a:off y="274644" x="457200"/>
            <a:ext cy="7245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1952: Attraction of Spin</a:t>
            </a:r>
          </a:p>
        </p:txBody>
      </p:sp>
      <p:sp>
        <p:nvSpPr>
          <p:cNvPr id="43" name="Shape 43"/>
          <p:cNvSpPr txBox="1"/>
          <p:nvPr/>
        </p:nvSpPr>
        <p:spPr>
          <a:xfrm>
            <a:off y="4830425" x="291550"/>
            <a:ext cy="1908299" cx="30875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500" lang="en">
                <a:latin typeface="Trebuchet MS"/>
                <a:ea typeface="Trebuchet MS"/>
                <a:cs typeface="Trebuchet MS"/>
                <a:sym typeface="Trebuchet MS"/>
              </a:rPr>
              <a:t>Applications:</a:t>
            </a:r>
          </a:p>
          <a:p>
            <a:pPr rtl="0" lvl="0">
              <a:buNone/>
            </a:pPr>
            <a:r>
              <a:rPr sz="1500" lang="en">
                <a:latin typeface="Trebuchet MS"/>
                <a:ea typeface="Trebuchet MS"/>
                <a:cs typeface="Trebuchet MS"/>
                <a:sym typeface="Trebuchet MS"/>
              </a:rPr>
              <a:t>Nuclear Magnetic Resonance</a:t>
            </a:r>
          </a:p>
          <a:p>
            <a:pPr>
              <a:buNone/>
            </a:pPr>
            <a:r>
              <a:rPr sz="1500" lang="en"/>
              <a:t>Medicine (MRI), Chemistry (determination of structure of molecules), Non-destructive testing of nucleic acids and proteins, and Quantum computing among many more!</a:t>
            </a:r>
          </a:p>
        </p:txBody>
      </p:sp>
      <p:sp>
        <p:nvSpPr>
          <p:cNvPr id="44" name="Shape 44"/>
          <p:cNvSpPr/>
          <p:nvPr/>
        </p:nvSpPr>
        <p:spPr>
          <a:xfrm>
            <a:off y="0" x="6634775"/>
            <a:ext cy="1625475" cx="24996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45" name="Shape 45"/>
          <p:cNvSpPr/>
          <p:nvPr/>
        </p:nvSpPr>
        <p:spPr>
          <a:xfrm>
            <a:off y="3161325" x="457200"/>
            <a:ext cy="1523325" cx="308759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46" name="Shape 46"/>
          <p:cNvSpPr/>
          <p:nvPr/>
        </p:nvSpPr>
        <p:spPr>
          <a:xfrm>
            <a:off y="999150" x="457200"/>
            <a:ext cy="2162175" cx="15430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47" name="Shape 47"/>
          <p:cNvSpPr/>
          <p:nvPr/>
        </p:nvSpPr>
        <p:spPr>
          <a:xfrm>
            <a:off y="999150" x="2000250"/>
            <a:ext cy="2162175" cx="154305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48" name="Shape 48"/>
          <p:cNvSpPr/>
          <p:nvPr/>
        </p:nvSpPr>
        <p:spPr>
          <a:xfrm>
            <a:off y="4880637" x="3379150"/>
            <a:ext cy="790575" cx="310515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</p:sp>
      <p:sp>
        <p:nvSpPr>
          <p:cNvPr id="49" name="Shape 49"/>
          <p:cNvSpPr/>
          <p:nvPr/>
        </p:nvSpPr>
        <p:spPr>
          <a:xfrm>
            <a:off y="4830425" x="6583450"/>
            <a:ext cy="2027575" cx="21827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</p:sp>
      <p:sp>
        <p:nvSpPr>
          <p:cNvPr id="50" name="Shape 50"/>
          <p:cNvSpPr txBox="1"/>
          <p:nvPr/>
        </p:nvSpPr>
        <p:spPr>
          <a:xfrm>
            <a:off y="5950950" x="3518000"/>
            <a:ext cy="667499" cx="2831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n"/>
              <a:t>Nobel Prize in Physics 1952, work published in 1946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